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03" r:id="rId2"/>
    <p:sldId id="290" r:id="rId3"/>
    <p:sldId id="332" r:id="rId4"/>
    <p:sldId id="333" r:id="rId5"/>
    <p:sldId id="334" r:id="rId6"/>
    <p:sldId id="335" r:id="rId7"/>
    <p:sldId id="336" r:id="rId8"/>
    <p:sldId id="338" r:id="rId9"/>
    <p:sldId id="31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76" autoAdjust="0"/>
    <p:restoredTop sz="96136" autoAdjust="0"/>
  </p:normalViewPr>
  <p:slideViewPr>
    <p:cSldViewPr snapToGrid="0">
      <p:cViewPr varScale="1">
        <p:scale>
          <a:sx n="64" d="100"/>
          <a:sy n="64" d="100"/>
        </p:scale>
        <p:origin x="942"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B29EC6-7346-45AB-85EF-961F42870BEF}" type="datetimeFigureOut">
              <a:rPr lang="en-US" smtClean="0"/>
              <a:t>5/9/2026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B23882-1B5A-4E09-A7C3-23938CE680C3}" type="slidenum">
              <a:rPr lang="en-US" smtClean="0"/>
              <a:t>‹#›</a:t>
            </a:fld>
            <a:endParaRPr lang="en-US" dirty="0"/>
          </a:p>
        </p:txBody>
      </p:sp>
    </p:spTree>
    <p:extLst>
      <p:ext uri="{BB962C8B-B14F-4D97-AF65-F5344CB8AC3E}">
        <p14:creationId xmlns:p14="http://schemas.microsoft.com/office/powerpoint/2010/main" val="291971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B23882-1B5A-4E09-A7C3-23938CE680C3}" type="slidenum">
              <a:rPr lang="en-US" smtClean="0"/>
              <a:t>6</a:t>
            </a:fld>
            <a:endParaRPr lang="en-US" dirty="0"/>
          </a:p>
        </p:txBody>
      </p:sp>
    </p:spTree>
    <p:extLst>
      <p:ext uri="{BB962C8B-B14F-4D97-AF65-F5344CB8AC3E}">
        <p14:creationId xmlns:p14="http://schemas.microsoft.com/office/powerpoint/2010/main" val="172133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9106C-97D0-47C9-95D3-45987D9DC1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0089D56B-AEFA-480D-B690-1BCCC7B2D8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3D631807-45C3-4134-8766-E7F26E521B1C}"/>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5" name="Footer Placeholder 4">
            <a:extLst>
              <a:ext uri="{FF2B5EF4-FFF2-40B4-BE49-F238E27FC236}">
                <a16:creationId xmlns:a16="http://schemas.microsoft.com/office/drawing/2014/main" id="{C8488B49-7321-4B6A-BC58-D0F727A337DC}"/>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B8148946-33C1-443C-BFA6-AE689C615A0B}"/>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166538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798E-1E5B-4F6A-9AB8-FF580E080E87}"/>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D9F3AD1-A8FB-4CD4-A786-0015D80D63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E7B105-05C4-4DEB-BAEB-5F2C61125CEE}"/>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5" name="Footer Placeholder 4">
            <a:extLst>
              <a:ext uri="{FF2B5EF4-FFF2-40B4-BE49-F238E27FC236}">
                <a16:creationId xmlns:a16="http://schemas.microsoft.com/office/drawing/2014/main" id="{7077129B-6497-4B9F-BA64-A2879A9DECB6}"/>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A0E38837-D31C-444E-A576-29C52BA5FCE2}"/>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208451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230A54-E202-49A8-BEB3-8F28975CCE7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CBF8D16-E4A5-49E4-A95D-C470FEE55F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E510C7E-B1CB-4DAD-9B72-7F73063C9C1B}"/>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5" name="Footer Placeholder 4">
            <a:extLst>
              <a:ext uri="{FF2B5EF4-FFF2-40B4-BE49-F238E27FC236}">
                <a16:creationId xmlns:a16="http://schemas.microsoft.com/office/drawing/2014/main" id="{C8C99117-1652-4F87-9D9F-6E79F53A565F}"/>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91675695-EA1E-494A-8B1C-C2EBD9FA2CA4}"/>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080744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5079-AD71-4613-99E3-C5220DF0A4B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FD41BCFF-E0F9-426C-8CDC-E8BCCCFE26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4947871-92EE-4F5C-BC5A-28340FDA428D}"/>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5" name="Footer Placeholder 4">
            <a:extLst>
              <a:ext uri="{FF2B5EF4-FFF2-40B4-BE49-F238E27FC236}">
                <a16:creationId xmlns:a16="http://schemas.microsoft.com/office/drawing/2014/main" id="{DFCABB13-4667-4633-8827-39A12354A9D4}"/>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EE211258-0108-449E-BDEC-BD287338D714}"/>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19889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EBEF6-CE80-40DA-ADED-EE157606EC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70E9E80-D6BA-47A3-9B67-DC5BB27DC1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C21DC3-D924-4F5B-9C27-CBA29FEA32F8}"/>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5" name="Footer Placeholder 4">
            <a:extLst>
              <a:ext uri="{FF2B5EF4-FFF2-40B4-BE49-F238E27FC236}">
                <a16:creationId xmlns:a16="http://schemas.microsoft.com/office/drawing/2014/main" id="{4910AB4A-4C5A-4C94-A312-395FCA0DC873}"/>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BBA143FF-E8B0-4548-97D0-FC3B02F6ADFB}"/>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748759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38D47-BCA0-43D5-836F-B7EB4016EB0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ADC29D6-A3BE-4C8D-91F3-1F9B88C069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30FE936A-4938-44CB-B99C-E98A22357C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AB70F94F-DA8E-4307-ACC1-8878F63594C7}"/>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6" name="Footer Placeholder 5">
            <a:extLst>
              <a:ext uri="{FF2B5EF4-FFF2-40B4-BE49-F238E27FC236}">
                <a16:creationId xmlns:a16="http://schemas.microsoft.com/office/drawing/2014/main" id="{60651ED7-2F56-41BF-8EC8-5866F3F95798}"/>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7535CB48-A73F-42D6-8A36-838F2368E4F5}"/>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105867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F682-BB0E-4009-83C0-AEB3DE51DDA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F1B115B-EA3D-4157-81E2-5938DAAEA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4A0AA-5D0D-46C8-845A-6A925E8959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CCFE8D6E-2BFF-4353-9891-982F613C73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0E4061-C58E-4D18-828A-435E8A75D5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F2D51FC1-768D-40FE-8345-BC22C060DF05}"/>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8" name="Footer Placeholder 7">
            <a:extLst>
              <a:ext uri="{FF2B5EF4-FFF2-40B4-BE49-F238E27FC236}">
                <a16:creationId xmlns:a16="http://schemas.microsoft.com/office/drawing/2014/main" id="{41F14A8B-B8D5-423A-BE1A-0E355BCE9873}"/>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FD3B6349-8889-4F98-92AB-5132F353E8AD}"/>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120331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98A61-E716-435C-B890-A4098430A630}"/>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DD3A19F-9DEC-4E5C-94F0-9A4FBAF95DDB}"/>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4" name="Footer Placeholder 3">
            <a:extLst>
              <a:ext uri="{FF2B5EF4-FFF2-40B4-BE49-F238E27FC236}">
                <a16:creationId xmlns:a16="http://schemas.microsoft.com/office/drawing/2014/main" id="{3C1A2C6F-A6A1-4956-AEC2-C4BB5DED7BCD}"/>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B5B37741-C58A-4309-9445-C588F4CA7DF3}"/>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24880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FE64FD-00A1-42E5-B73F-5F5AF66068AB}"/>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3" name="Footer Placeholder 2">
            <a:extLst>
              <a:ext uri="{FF2B5EF4-FFF2-40B4-BE49-F238E27FC236}">
                <a16:creationId xmlns:a16="http://schemas.microsoft.com/office/drawing/2014/main" id="{DCD03A4C-3431-4B1E-B223-51B978F9D16C}"/>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1F80C5DE-1068-4FC1-B655-FD88CE10F7B0}"/>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2435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268C-D116-4700-9056-45726867DC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6885B64-611A-4185-BE0F-882742EA37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1CE32554-0772-4E86-8D6A-861C7EDF7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16CC4B-0289-49F6-ABA4-68EF01B80FAB}"/>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6" name="Footer Placeholder 5">
            <a:extLst>
              <a:ext uri="{FF2B5EF4-FFF2-40B4-BE49-F238E27FC236}">
                <a16:creationId xmlns:a16="http://schemas.microsoft.com/office/drawing/2014/main" id="{288032EC-66E0-458D-86BD-7EA0C8ED36A8}"/>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EB1156CB-BDDA-4C15-A0EA-D72DEF23CC93}"/>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44345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690A1-5ABC-4A66-A939-D30B395865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384C270F-DFCE-42BD-96FA-22AEEB477F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E0AC20FE-AF91-42B1-9344-A896900E2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30ADD6-4A83-4F2C-A47A-0D682D69F80A}"/>
              </a:ext>
            </a:extLst>
          </p:cNvPr>
          <p:cNvSpPr>
            <a:spLocks noGrp="1"/>
          </p:cNvSpPr>
          <p:nvPr>
            <p:ph type="dt" sz="half" idx="10"/>
          </p:nvPr>
        </p:nvSpPr>
        <p:spPr/>
        <p:txBody>
          <a:bodyPr/>
          <a:lstStyle/>
          <a:p>
            <a:fld id="{31B08AE9-71D9-4A33-AEF3-D325C07724BD}" type="datetimeFigureOut">
              <a:rPr lang="en-CA" smtClean="0"/>
              <a:t>2026-05-09</a:t>
            </a:fld>
            <a:endParaRPr lang="en-CA" dirty="0"/>
          </a:p>
        </p:txBody>
      </p:sp>
      <p:sp>
        <p:nvSpPr>
          <p:cNvPr id="6" name="Footer Placeholder 5">
            <a:extLst>
              <a:ext uri="{FF2B5EF4-FFF2-40B4-BE49-F238E27FC236}">
                <a16:creationId xmlns:a16="http://schemas.microsoft.com/office/drawing/2014/main" id="{61A92141-57A6-4B10-AB28-C0A49CE5E98F}"/>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6F196B21-0055-40F9-96C3-AD0B40A9A855}"/>
              </a:ext>
            </a:extLst>
          </p:cNvPr>
          <p:cNvSpPr>
            <a:spLocks noGrp="1"/>
          </p:cNvSpPr>
          <p:nvPr>
            <p:ph type="sldNum" sz="quarter" idx="12"/>
          </p:nvPr>
        </p:nvSpPr>
        <p:spPr/>
        <p:txBody>
          <a:bodyPr/>
          <a:lstStyle/>
          <a:p>
            <a:fld id="{74C761CF-C1F6-4490-9737-9C6C34931731}" type="slidenum">
              <a:rPr lang="en-CA" smtClean="0"/>
              <a:t>‹#›</a:t>
            </a:fld>
            <a:endParaRPr lang="en-CA" dirty="0"/>
          </a:p>
        </p:txBody>
      </p:sp>
    </p:spTree>
    <p:extLst>
      <p:ext uri="{BB962C8B-B14F-4D97-AF65-F5344CB8AC3E}">
        <p14:creationId xmlns:p14="http://schemas.microsoft.com/office/powerpoint/2010/main" val="2775075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A18EA8-4623-4D88-BCC6-72C2F9B0C0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C850DAA-5C05-44D9-AE65-6B6A0C2F1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7EE0638-7F8C-4A32-A324-700F8D445F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08AE9-71D9-4A33-AEF3-D325C07724BD}" type="datetimeFigureOut">
              <a:rPr lang="en-CA" smtClean="0"/>
              <a:t>2026-05-09</a:t>
            </a:fld>
            <a:endParaRPr lang="en-CA" dirty="0"/>
          </a:p>
        </p:txBody>
      </p:sp>
      <p:sp>
        <p:nvSpPr>
          <p:cNvPr id="5" name="Footer Placeholder 4">
            <a:extLst>
              <a:ext uri="{FF2B5EF4-FFF2-40B4-BE49-F238E27FC236}">
                <a16:creationId xmlns:a16="http://schemas.microsoft.com/office/drawing/2014/main" id="{C1FCCCFE-1C17-4C7C-B8D5-8E87C44AFD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B8CF80FE-8DE8-45BD-8E47-8C6411C4CF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C761CF-C1F6-4490-9737-9C6C34931731}" type="slidenum">
              <a:rPr lang="en-CA" smtClean="0"/>
              <a:t>‹#›</a:t>
            </a:fld>
            <a:endParaRPr lang="en-CA" dirty="0"/>
          </a:p>
        </p:txBody>
      </p:sp>
    </p:spTree>
    <p:extLst>
      <p:ext uri="{BB962C8B-B14F-4D97-AF65-F5344CB8AC3E}">
        <p14:creationId xmlns:p14="http://schemas.microsoft.com/office/powerpoint/2010/main" val="3748443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www.ssvp.ca/"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www.famvin.org/" TargetMode="External"/><Relationship Id="rId4" Type="http://schemas.openxmlformats.org/officeDocument/2006/relationships/hyperlink" Target="https://ssvpusa.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ssvphaltonpc.org/" TargetMode="External"/><Relationship Id="rId7" Type="http://schemas.openxmlformats.org/officeDocument/2006/relationships/hyperlink" Target="http://www.ssvp.on.ca/"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www.ssvp.ca/" TargetMode="External"/><Relationship Id="rId5" Type="http://schemas.openxmlformats.org/officeDocument/2006/relationships/hyperlink" Target="https://ssvp.ca/members/formationresources/" TargetMode="External"/><Relationship Id="rId4" Type="http://schemas.openxmlformats.org/officeDocument/2006/relationships/hyperlink" Target="http://www.ssvp.c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655;p37"/>
          <p:cNvSpPr txBox="1"/>
          <p:nvPr/>
        </p:nvSpPr>
        <p:spPr>
          <a:xfrm>
            <a:off x="453850" y="1498400"/>
            <a:ext cx="11417118" cy="2877681"/>
          </a:xfrm>
          <a:prstGeom prst="rect">
            <a:avLst/>
          </a:prstGeom>
          <a:noFill/>
          <a:ln>
            <a:noFill/>
          </a:ln>
        </p:spPr>
        <p:txBody>
          <a:bodyPr spcFirstLastPara="1" wrap="square" lIns="91425" tIns="91425" rIns="91425" bIns="91425" anchor="t" anchorCtr="0">
            <a:spAutoFit/>
          </a:bodyPr>
          <a:lstStyle/>
          <a:p>
            <a:pPr marL="285750" lvl="0" indent="-285750">
              <a:spcAft>
                <a:spcPts val="600"/>
              </a:spcAft>
              <a:buFont typeface="Arial" panose="020B0604020202020204" pitchFamily="34" charset="0"/>
              <a:buChar char="•"/>
            </a:pPr>
            <a:r>
              <a:rPr lang="en-US" sz="2000" b="1" dirty="0">
                <a:solidFill>
                  <a:schemeClr val="dk2"/>
                </a:solidFill>
                <a:latin typeface="Montserrat SemiBold"/>
                <a:ea typeface="Montserrat SemiBold"/>
                <a:cs typeface="Montserrat SemiBold"/>
                <a:sym typeface="Montserrat SemiBold"/>
              </a:rPr>
              <a:t>New Member Experience Model Overview</a:t>
            </a:r>
          </a:p>
          <a:p>
            <a:pPr marL="742950" lvl="1" indent="-285750">
              <a:spcAft>
                <a:spcPts val="600"/>
              </a:spcAft>
              <a:buFont typeface="Arial" panose="020B0604020202020204" pitchFamily="34" charset="0"/>
              <a:buChar char="•"/>
            </a:pPr>
            <a:r>
              <a:rPr lang="en-US" sz="2000" dirty="0">
                <a:solidFill>
                  <a:schemeClr val="dk2"/>
                </a:solidFill>
                <a:latin typeface="Montserrat SemiBold"/>
                <a:ea typeface="Montserrat SemiBold"/>
                <a:cs typeface="Montserrat SemiBold"/>
                <a:sym typeface="Montserrat SemiBold"/>
              </a:rPr>
              <a:t>Phase 1:  Recruit</a:t>
            </a:r>
          </a:p>
          <a:p>
            <a:pPr marL="742950" lvl="1" indent="-285750">
              <a:spcAft>
                <a:spcPts val="600"/>
              </a:spcAft>
              <a:buFont typeface="Arial" panose="020B0604020202020204" pitchFamily="34" charset="0"/>
              <a:buChar char="•"/>
            </a:pPr>
            <a:r>
              <a:rPr lang="en-US" sz="2000" dirty="0">
                <a:solidFill>
                  <a:schemeClr val="dk2"/>
                </a:solidFill>
                <a:latin typeface="Montserrat SemiBold"/>
                <a:ea typeface="Montserrat SemiBold"/>
                <a:cs typeface="Montserrat SemiBold"/>
                <a:sym typeface="Montserrat SemiBold"/>
              </a:rPr>
              <a:t>Phase 2:  Discern</a:t>
            </a:r>
          </a:p>
          <a:p>
            <a:pPr marL="742950" lvl="1" indent="-285750">
              <a:spcAft>
                <a:spcPts val="600"/>
              </a:spcAft>
              <a:buFont typeface="Arial" panose="020B0604020202020204" pitchFamily="34" charset="0"/>
              <a:buChar char="•"/>
            </a:pPr>
            <a:r>
              <a:rPr lang="en-US" sz="2000" dirty="0">
                <a:solidFill>
                  <a:schemeClr val="dk2"/>
                </a:solidFill>
                <a:latin typeface="Montserrat SemiBold"/>
                <a:ea typeface="Montserrat SemiBold"/>
                <a:cs typeface="Montserrat SemiBold"/>
                <a:sym typeface="Montserrat SemiBold"/>
              </a:rPr>
              <a:t>Phase 3:  Engage </a:t>
            </a:r>
          </a:p>
          <a:p>
            <a:pPr marL="285750" indent="-285750">
              <a:spcAft>
                <a:spcPts val="600"/>
              </a:spcAft>
              <a:buFont typeface="Arial" panose="020B0604020202020204" pitchFamily="34" charset="0"/>
              <a:buChar char="•"/>
            </a:pPr>
            <a:r>
              <a:rPr lang="en-US" sz="2000" b="1" dirty="0">
                <a:solidFill>
                  <a:schemeClr val="dk2"/>
                </a:solidFill>
                <a:latin typeface="Montserrat SemiBold"/>
                <a:ea typeface="Montserrat SemiBold"/>
                <a:cs typeface="Montserrat SemiBold"/>
                <a:sym typeface="Montserrat SemiBold"/>
              </a:rPr>
              <a:t>Getting Started</a:t>
            </a:r>
          </a:p>
          <a:p>
            <a:pPr marL="742950" lvl="1" indent="-285750">
              <a:spcAft>
                <a:spcPts val="600"/>
              </a:spcAft>
              <a:buFont typeface="Arial" panose="020B0604020202020204" pitchFamily="34" charset="0"/>
              <a:buChar char="•"/>
            </a:pPr>
            <a:r>
              <a:rPr lang="en-US" sz="2000" dirty="0">
                <a:solidFill>
                  <a:schemeClr val="dk2"/>
                </a:solidFill>
                <a:latin typeface="Montserrat SemiBold"/>
                <a:ea typeface="Montserrat SemiBold"/>
                <a:cs typeface="Montserrat SemiBold"/>
                <a:sym typeface="Montserrat SemiBold"/>
              </a:rPr>
              <a:t>Links to Resources</a:t>
            </a:r>
          </a:p>
          <a:p>
            <a:pPr marL="742950" lvl="1" indent="-285750">
              <a:spcAft>
                <a:spcPts val="600"/>
              </a:spcAft>
              <a:buFont typeface="Arial" panose="020B0604020202020204" pitchFamily="34" charset="0"/>
              <a:buChar char="•"/>
            </a:pPr>
            <a:r>
              <a:rPr lang="en-US" sz="2000" dirty="0">
                <a:solidFill>
                  <a:schemeClr val="dk2"/>
                </a:solidFill>
                <a:latin typeface="Montserrat SemiBold"/>
                <a:ea typeface="Montserrat SemiBold"/>
                <a:cs typeface="Montserrat SemiBold"/>
                <a:sym typeface="Montserrat SemiBold"/>
              </a:rPr>
              <a:t>Contacts</a:t>
            </a:r>
          </a:p>
        </p:txBody>
      </p:sp>
      <p:sp>
        <p:nvSpPr>
          <p:cNvPr id="3" name="Rectangle 2">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New Member Experience Model - Discussion Contents</a:t>
            </a:r>
            <a:endParaRPr kumimoji="0" lang="en-CA" sz="24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pic>
        <p:nvPicPr>
          <p:cNvPr id="4" name="Picture 3">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Tree>
    <p:extLst>
      <p:ext uri="{BB962C8B-B14F-4D97-AF65-F5344CB8AC3E}">
        <p14:creationId xmlns:p14="http://schemas.microsoft.com/office/powerpoint/2010/main" val="2824542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7299866" y="2524180"/>
            <a:ext cx="3921528" cy="25683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ounded Rectangle 22"/>
          <p:cNvSpPr/>
          <p:nvPr/>
        </p:nvSpPr>
        <p:spPr>
          <a:xfrm>
            <a:off x="2638494" y="2524180"/>
            <a:ext cx="4590015" cy="25683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1079867" y="2524180"/>
            <a:ext cx="1474124" cy="25683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New Member Experience</a:t>
            </a:r>
            <a:r>
              <a:rPr kumimoji="0" lang="en-US" sz="2800" b="0" i="0" u="none" strike="noStrike" kern="1200" cap="none" spc="0" normalizeH="0" noProof="0" dirty="0">
                <a:ln>
                  <a:noFill/>
                </a:ln>
                <a:solidFill>
                  <a:prstClr val="white"/>
                </a:solidFill>
                <a:effectLst/>
                <a:uLnTx/>
                <a:uFillTx/>
                <a:latin typeface="Arial Black" panose="020B0A04020102020204" pitchFamily="34" charset="0"/>
                <a:ea typeface="+mn-ea"/>
                <a:cs typeface="+mn-cs"/>
              </a:rPr>
              <a:t> Model</a:t>
            </a:r>
            <a:endParaRPr kumimoji="0" lang="en-CA"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
        <p:nvSpPr>
          <p:cNvPr id="9" name="Pentagon 8"/>
          <p:cNvSpPr/>
          <p:nvPr/>
        </p:nvSpPr>
        <p:spPr>
          <a:xfrm>
            <a:off x="1312623" y="2718143"/>
            <a:ext cx="1191491" cy="2117053"/>
          </a:xfrm>
          <a:prstGeom prst="homePlate">
            <a:avLst>
              <a:gd name="adj" fmla="val 246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Calling Vincentian Vocations</a:t>
            </a:r>
          </a:p>
        </p:txBody>
      </p:sp>
      <p:sp>
        <p:nvSpPr>
          <p:cNvPr id="10" name="Pentagon 9"/>
          <p:cNvSpPr/>
          <p:nvPr/>
        </p:nvSpPr>
        <p:spPr>
          <a:xfrm>
            <a:off x="7416938" y="2718143"/>
            <a:ext cx="1188720" cy="2117053"/>
          </a:xfrm>
          <a:prstGeom prst="homePlate">
            <a:avLst>
              <a:gd name="adj" fmla="val 246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Building Vincentian Vocations</a:t>
            </a:r>
          </a:p>
        </p:txBody>
      </p:sp>
      <p:sp>
        <p:nvSpPr>
          <p:cNvPr id="12" name="Pentagon 11"/>
          <p:cNvSpPr/>
          <p:nvPr/>
        </p:nvSpPr>
        <p:spPr>
          <a:xfrm>
            <a:off x="8633368" y="2718143"/>
            <a:ext cx="2554783" cy="520933"/>
          </a:xfrm>
          <a:prstGeom prst="homePlate">
            <a:avLst>
              <a:gd name="adj" fmla="val 246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Engagement through Serving  in the Ministry</a:t>
            </a:r>
          </a:p>
        </p:txBody>
      </p:sp>
      <p:sp>
        <p:nvSpPr>
          <p:cNvPr id="13" name="Pentagon 12"/>
          <p:cNvSpPr/>
          <p:nvPr/>
        </p:nvSpPr>
        <p:spPr>
          <a:xfrm>
            <a:off x="8633368" y="3504036"/>
            <a:ext cx="2554783" cy="533100"/>
          </a:xfrm>
          <a:prstGeom prst="homePlate">
            <a:avLst>
              <a:gd name="adj" fmla="val 246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Supporting with Mentor Model</a:t>
            </a:r>
          </a:p>
        </p:txBody>
      </p:sp>
      <p:sp>
        <p:nvSpPr>
          <p:cNvPr id="14" name="Rounded Rectangle 13"/>
          <p:cNvSpPr/>
          <p:nvPr/>
        </p:nvSpPr>
        <p:spPr>
          <a:xfrm>
            <a:off x="2707768" y="3412015"/>
            <a:ext cx="1000299"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Initial Reach Out</a:t>
            </a:r>
          </a:p>
        </p:txBody>
      </p:sp>
      <p:sp>
        <p:nvSpPr>
          <p:cNvPr id="15" name="Rounded Rectangle 14"/>
          <p:cNvSpPr/>
          <p:nvPr/>
        </p:nvSpPr>
        <p:spPr>
          <a:xfrm>
            <a:off x="3847077" y="3412015"/>
            <a:ext cx="1000299"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Orientation</a:t>
            </a:r>
          </a:p>
        </p:txBody>
      </p:sp>
      <p:sp>
        <p:nvSpPr>
          <p:cNvPr id="16" name="Rounded Rectangle 15"/>
          <p:cNvSpPr/>
          <p:nvPr/>
        </p:nvSpPr>
        <p:spPr>
          <a:xfrm>
            <a:off x="4986386" y="3412015"/>
            <a:ext cx="1000299"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Screening</a:t>
            </a:r>
          </a:p>
        </p:txBody>
      </p:sp>
      <p:sp>
        <p:nvSpPr>
          <p:cNvPr id="17" name="Rounded Rectangle 16"/>
          <p:cNvSpPr/>
          <p:nvPr/>
        </p:nvSpPr>
        <p:spPr>
          <a:xfrm>
            <a:off x="6125695" y="3412015"/>
            <a:ext cx="1000299"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Training</a:t>
            </a:r>
          </a:p>
        </p:txBody>
      </p:sp>
      <p:sp>
        <p:nvSpPr>
          <p:cNvPr id="26" name="Rounded Rectangle 25"/>
          <p:cNvSpPr/>
          <p:nvPr/>
        </p:nvSpPr>
        <p:spPr>
          <a:xfrm>
            <a:off x="1079867" y="2105773"/>
            <a:ext cx="1474124" cy="302030"/>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Recruit</a:t>
            </a:r>
          </a:p>
        </p:txBody>
      </p:sp>
      <p:sp>
        <p:nvSpPr>
          <p:cNvPr id="27" name="Rounded Rectangle 26"/>
          <p:cNvSpPr/>
          <p:nvPr/>
        </p:nvSpPr>
        <p:spPr>
          <a:xfrm>
            <a:off x="2707767" y="2107158"/>
            <a:ext cx="4520741" cy="302030"/>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Onboard</a:t>
            </a:r>
          </a:p>
        </p:txBody>
      </p:sp>
      <p:sp>
        <p:nvSpPr>
          <p:cNvPr id="28" name="Rounded Rectangle 27"/>
          <p:cNvSpPr/>
          <p:nvPr/>
        </p:nvSpPr>
        <p:spPr>
          <a:xfrm>
            <a:off x="7299866" y="2118241"/>
            <a:ext cx="3921528" cy="302030"/>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Engage</a:t>
            </a:r>
          </a:p>
        </p:txBody>
      </p:sp>
      <p:sp>
        <p:nvSpPr>
          <p:cNvPr id="29" name="Pentagon 28"/>
          <p:cNvSpPr/>
          <p:nvPr/>
        </p:nvSpPr>
        <p:spPr>
          <a:xfrm>
            <a:off x="8633368" y="4302096"/>
            <a:ext cx="2554783" cy="533100"/>
          </a:xfrm>
          <a:prstGeom prst="homePlate">
            <a:avLst>
              <a:gd name="adj" fmla="val 24648"/>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Guided by the Holy Spirit</a:t>
            </a:r>
          </a:p>
        </p:txBody>
      </p:sp>
    </p:spTree>
    <p:extLst>
      <p:ext uri="{BB962C8B-B14F-4D97-AF65-F5344CB8AC3E}">
        <p14:creationId xmlns:p14="http://schemas.microsoft.com/office/powerpoint/2010/main" val="1088109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Recruit: Calling Vincentian Vocations  </a:t>
            </a:r>
            <a:endParaRPr kumimoji="0" lang="en-CA"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
        <p:nvSpPr>
          <p:cNvPr id="9" name="Rounded Rectangle 8"/>
          <p:cNvSpPr/>
          <p:nvPr/>
        </p:nvSpPr>
        <p:spPr>
          <a:xfrm>
            <a:off x="1438101" y="1680314"/>
            <a:ext cx="3649288"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Always Be Recruiting</a:t>
            </a:r>
          </a:p>
        </p:txBody>
      </p:sp>
      <p:sp>
        <p:nvSpPr>
          <p:cNvPr id="11" name="Rounded Rectangle 10"/>
          <p:cNvSpPr/>
          <p:nvPr/>
        </p:nvSpPr>
        <p:spPr>
          <a:xfrm>
            <a:off x="6362008" y="1680314"/>
            <a:ext cx="4056610"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Considerations</a:t>
            </a:r>
          </a:p>
        </p:txBody>
      </p:sp>
      <p:sp>
        <p:nvSpPr>
          <p:cNvPr id="3" name="Rectangle 2"/>
          <p:cNvSpPr/>
          <p:nvPr/>
        </p:nvSpPr>
        <p:spPr>
          <a:xfrm>
            <a:off x="6378633" y="2441185"/>
            <a:ext cx="4134196" cy="2585323"/>
          </a:xfrm>
          <a:prstGeom prst="rect">
            <a:avLst/>
          </a:prstGeom>
        </p:spPr>
        <p:txBody>
          <a:bodyPr wrap="square">
            <a:spAutoFit/>
          </a:bodyPr>
          <a:lstStyle/>
          <a:p>
            <a:pPr marL="285750" indent="-285750">
              <a:buFont typeface="Arial" panose="020B0604020202020204" pitchFamily="34" charset="0"/>
              <a:buChar char="•"/>
            </a:pPr>
            <a:r>
              <a:rPr lang="en-US" dirty="0"/>
              <a:t>Include key information in the needs right in our own community (e.g., number of families, children, etc.)  Reference Impact statements for this type of readily available information</a:t>
            </a:r>
          </a:p>
          <a:p>
            <a:pPr marL="285750" indent="-285750">
              <a:buFont typeface="Arial" panose="020B0604020202020204" pitchFamily="34" charset="0"/>
              <a:buChar char="•"/>
            </a:pPr>
            <a:r>
              <a:rPr lang="en-US" dirty="0"/>
              <a:t>Try to arrange the initial reach out call quickly (within36 hours) as experience shows that it is important to connect with them early</a:t>
            </a:r>
          </a:p>
        </p:txBody>
      </p:sp>
      <p:sp>
        <p:nvSpPr>
          <p:cNvPr id="13" name="Rectangle 12"/>
          <p:cNvSpPr/>
          <p:nvPr/>
        </p:nvSpPr>
        <p:spPr>
          <a:xfrm>
            <a:off x="1590501" y="2441185"/>
            <a:ext cx="3685310" cy="2308324"/>
          </a:xfrm>
          <a:prstGeom prst="rect">
            <a:avLst/>
          </a:prstGeom>
        </p:spPr>
        <p:txBody>
          <a:bodyPr wrap="square">
            <a:spAutoFit/>
          </a:bodyPr>
          <a:lstStyle/>
          <a:p>
            <a:pPr marL="285750" indent="-285750">
              <a:buFont typeface="Arial" panose="020B0604020202020204" pitchFamily="34" charset="0"/>
              <a:buChar char="•"/>
            </a:pPr>
            <a:r>
              <a:rPr lang="en-US" dirty="0"/>
              <a:t>Face to face conversations</a:t>
            </a:r>
          </a:p>
          <a:p>
            <a:pPr marL="285750" indent="-285750">
              <a:buFont typeface="Arial" panose="020B0604020202020204" pitchFamily="34" charset="0"/>
              <a:buChar char="•"/>
            </a:pPr>
            <a:r>
              <a:rPr lang="en-US" dirty="0"/>
              <a:t>Monthly collection</a:t>
            </a:r>
          </a:p>
          <a:p>
            <a:pPr marL="285750" indent="-285750">
              <a:buFont typeface="Arial" panose="020B0604020202020204" pitchFamily="34" charset="0"/>
              <a:buChar char="•"/>
            </a:pPr>
            <a:r>
              <a:rPr lang="en-US" dirty="0"/>
              <a:t>Addresses to the congregation</a:t>
            </a:r>
          </a:p>
          <a:p>
            <a:pPr marL="285750" indent="-285750">
              <a:buFont typeface="Arial" panose="020B0604020202020204" pitchFamily="34" charset="0"/>
              <a:buChar char="•"/>
            </a:pPr>
            <a:r>
              <a:rPr lang="en-US" dirty="0"/>
              <a:t>SSVP events: back to school, Christmas events</a:t>
            </a:r>
          </a:p>
          <a:p>
            <a:pPr marL="285750" indent="-285750">
              <a:buFont typeface="Arial" panose="020B0604020202020204" pitchFamily="34" charset="0"/>
              <a:buChar char="•"/>
            </a:pPr>
            <a:r>
              <a:rPr lang="en-US" dirty="0"/>
              <a:t>Presentations to other ministries: CLW, Knights, Bible study, RCIA, etc. </a:t>
            </a:r>
          </a:p>
        </p:txBody>
      </p:sp>
    </p:spTree>
    <p:extLst>
      <p:ext uri="{BB962C8B-B14F-4D97-AF65-F5344CB8AC3E}">
        <p14:creationId xmlns:p14="http://schemas.microsoft.com/office/powerpoint/2010/main" val="1806063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Onboard: Initial Reach Out</a:t>
            </a: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
        <p:nvSpPr>
          <p:cNvPr id="9" name="Rounded Rectangle 8"/>
          <p:cNvSpPr/>
          <p:nvPr/>
        </p:nvSpPr>
        <p:spPr>
          <a:xfrm>
            <a:off x="645627" y="1719107"/>
            <a:ext cx="1676400"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Method</a:t>
            </a:r>
          </a:p>
        </p:txBody>
      </p:sp>
      <p:sp>
        <p:nvSpPr>
          <p:cNvPr id="11" name="Rounded Rectangle 10"/>
          <p:cNvSpPr/>
          <p:nvPr/>
        </p:nvSpPr>
        <p:spPr>
          <a:xfrm>
            <a:off x="2660073" y="1719107"/>
            <a:ext cx="9077498"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Suggested Topics / Scripts</a:t>
            </a:r>
          </a:p>
        </p:txBody>
      </p:sp>
      <p:graphicFrame>
        <p:nvGraphicFramePr>
          <p:cNvPr id="2" name="Table 1"/>
          <p:cNvGraphicFramePr>
            <a:graphicFrameLocks noGrp="1"/>
          </p:cNvGraphicFramePr>
          <p:nvPr>
            <p:extLst>
              <p:ext uri="{D42A27DB-BD31-4B8C-83A1-F6EECF244321}">
                <p14:modId xmlns:p14="http://schemas.microsoft.com/office/powerpoint/2010/main" val="761524883"/>
              </p:ext>
            </p:extLst>
          </p:nvPr>
        </p:nvGraphicFramePr>
        <p:xfrm>
          <a:off x="532015" y="2714721"/>
          <a:ext cx="11249890" cy="3622348"/>
        </p:xfrm>
        <a:graphic>
          <a:graphicData uri="http://schemas.openxmlformats.org/drawingml/2006/table">
            <a:tbl>
              <a:tblPr>
                <a:tableStyleId>{5C22544A-7EE6-4342-B048-85BDC9FD1C3A}</a:tableStyleId>
              </a:tblPr>
              <a:tblGrid>
                <a:gridCol w="2100349">
                  <a:extLst>
                    <a:ext uri="{9D8B030D-6E8A-4147-A177-3AD203B41FA5}">
                      <a16:colId xmlns:a16="http://schemas.microsoft.com/office/drawing/2014/main" val="20000"/>
                    </a:ext>
                  </a:extLst>
                </a:gridCol>
                <a:gridCol w="9149541">
                  <a:extLst>
                    <a:ext uri="{9D8B030D-6E8A-4147-A177-3AD203B41FA5}">
                      <a16:colId xmlns:a16="http://schemas.microsoft.com/office/drawing/2014/main" val="20001"/>
                    </a:ext>
                  </a:extLst>
                </a:gridCol>
              </a:tblGrid>
              <a:tr h="1458268">
                <a:tc>
                  <a:txBody>
                    <a:bodyPr/>
                    <a:lstStyle/>
                    <a:p>
                      <a:r>
                        <a:rPr lang="en-US" sz="1200" dirty="0"/>
                        <a:t>Initial Phone Call (ideally within 36 hours)</a:t>
                      </a:r>
                    </a:p>
                  </a:txBody>
                  <a:tcPr>
                    <a:noFill/>
                  </a:tcPr>
                </a:tc>
                <a:tc>
                  <a:txBody>
                    <a:bodyPr/>
                    <a:lstStyle/>
                    <a:p>
                      <a:r>
                        <a:rPr lang="en-US" sz="1050" dirty="0"/>
                        <a:t>Conduct a </a:t>
                      </a:r>
                      <a:r>
                        <a:rPr lang="en-US" sz="1050" baseline="0" dirty="0"/>
                        <a:t>15 minute call with them to learn about the candidate</a:t>
                      </a:r>
                    </a:p>
                    <a:p>
                      <a:pPr marL="285750" indent="-285750">
                        <a:buFont typeface="Arial" panose="020B0604020202020204" pitchFamily="34" charset="0"/>
                        <a:buChar char="•"/>
                      </a:pPr>
                      <a:r>
                        <a:rPr lang="en-US" sz="1050" baseline="0" dirty="0"/>
                        <a:t>Share an overview of the Ministry (who we serve, home visits, highlight activities from Annual Impact Statement, etc).</a:t>
                      </a:r>
                    </a:p>
                    <a:p>
                      <a:pPr marL="285750" indent="-285750">
                        <a:buFont typeface="Arial" panose="020B0604020202020204" pitchFamily="34" charset="0"/>
                        <a:buChar char="•"/>
                      </a:pPr>
                      <a:r>
                        <a:rPr lang="en-US" sz="1050" baseline="0" dirty="0"/>
                        <a:t>Understand their skills – what they could bring to the Ministry</a:t>
                      </a:r>
                    </a:p>
                    <a:p>
                      <a:pPr marL="285750" indent="-285750">
                        <a:buFont typeface="Arial" panose="020B0604020202020204" pitchFamily="34" charset="0"/>
                        <a:buChar char="•"/>
                      </a:pPr>
                      <a:r>
                        <a:rPr lang="en-US" sz="1050" baseline="0" dirty="0"/>
                        <a:t>Explain minimum commitment (and that if they can’t meet it maybe it isn’t the right time for them)</a:t>
                      </a:r>
                      <a:endParaRPr lang="en-US" dirty="0"/>
                    </a:p>
                  </a:txBody>
                  <a:tcPr/>
                </a:tc>
                <a:extLst>
                  <a:ext uri="{0D108BD9-81ED-4DB2-BD59-A6C34878D82A}">
                    <a16:rowId xmlns:a16="http://schemas.microsoft.com/office/drawing/2014/main" val="10000"/>
                  </a:ext>
                </a:extLst>
              </a:tr>
              <a:tr h="370840">
                <a:tc>
                  <a:txBody>
                    <a:bodyPr/>
                    <a:lstStyle/>
                    <a:p>
                      <a:r>
                        <a:rPr lang="en-US" sz="1200" dirty="0"/>
                        <a:t>Initial Email (ideally within 24 hours of initial</a:t>
                      </a:r>
                      <a:r>
                        <a:rPr lang="en-US" sz="1200" baseline="0" dirty="0"/>
                        <a:t> Phone Call)</a:t>
                      </a:r>
                      <a:endParaRPr lang="en-US" sz="1200" dirty="0"/>
                    </a:p>
                  </a:txBody>
                  <a:tcPr>
                    <a:noFill/>
                  </a:tcPr>
                </a:tc>
                <a:tc>
                  <a:txBody>
                    <a:bodyPr/>
                    <a:lstStyle/>
                    <a:p>
                      <a:r>
                        <a:rPr lang="en-CA" sz="800" kern="1200" dirty="0">
                          <a:solidFill>
                            <a:schemeClr val="dk1"/>
                          </a:solidFill>
                          <a:latin typeface="+mn-lt"/>
                          <a:ea typeface="+mn-ea"/>
                          <a:cs typeface="+mn-cs"/>
                        </a:rPr>
                        <a:t>Hello. It was a pleasure speaking with you and thank you for your interest in joining the Ministry.    </a:t>
                      </a:r>
                      <a:endParaRPr lang="en-US" sz="800" kern="1200" dirty="0">
                        <a:solidFill>
                          <a:schemeClr val="dk1"/>
                        </a:solidFill>
                        <a:latin typeface="+mn-lt"/>
                        <a:ea typeface="+mn-ea"/>
                        <a:cs typeface="+mn-cs"/>
                      </a:endParaRPr>
                    </a:p>
                    <a:p>
                      <a:r>
                        <a:rPr lang="en-CA" sz="800" kern="1200" dirty="0">
                          <a:solidFill>
                            <a:schemeClr val="dk1"/>
                          </a:solidFill>
                          <a:latin typeface="+mn-lt"/>
                          <a:ea typeface="+mn-ea"/>
                          <a:cs typeface="+mn-cs"/>
                        </a:rPr>
                        <a:t>To follow is our new member welcome email.  </a:t>
                      </a:r>
                      <a:endParaRPr lang="en-US" sz="800" kern="1200" dirty="0">
                        <a:solidFill>
                          <a:schemeClr val="dk1"/>
                        </a:solidFill>
                        <a:latin typeface="+mn-lt"/>
                        <a:ea typeface="+mn-ea"/>
                        <a:cs typeface="+mn-cs"/>
                      </a:endParaRPr>
                    </a:p>
                    <a:p>
                      <a:r>
                        <a:rPr lang="en-CA" sz="800" kern="1200" dirty="0">
                          <a:solidFill>
                            <a:schemeClr val="dk1"/>
                          </a:solidFill>
                          <a:latin typeface="+mn-lt"/>
                          <a:ea typeface="+mn-ea"/>
                          <a:cs typeface="+mn-cs"/>
                        </a:rPr>
                        <a:t>We are a very active and vibrant Ministry and I am sure that you will greatly enjoy being involved and meeting and interacting with the families we serve and the fellow SSVP members.</a:t>
                      </a:r>
                      <a:endParaRPr lang="en-US" sz="800" kern="1200" dirty="0">
                        <a:solidFill>
                          <a:schemeClr val="dk1"/>
                        </a:solidFill>
                        <a:latin typeface="+mn-lt"/>
                        <a:ea typeface="+mn-ea"/>
                        <a:cs typeface="+mn-cs"/>
                      </a:endParaRPr>
                    </a:p>
                    <a:p>
                      <a:r>
                        <a:rPr lang="en-CA" sz="800" kern="1200" dirty="0">
                          <a:solidFill>
                            <a:schemeClr val="dk1"/>
                          </a:solidFill>
                          <a:latin typeface="+mn-lt"/>
                          <a:ea typeface="+mn-ea"/>
                          <a:cs typeface="+mn-cs"/>
                        </a:rPr>
                        <a:t>I am forwarding you an introductory letter for new members,  which outlines how we serve in our Ministry and this will provide you with a good overview.</a:t>
                      </a:r>
                      <a:endParaRPr lang="en-US" sz="800" kern="1200" dirty="0">
                        <a:solidFill>
                          <a:schemeClr val="dk1"/>
                        </a:solidFill>
                        <a:latin typeface="+mn-lt"/>
                        <a:ea typeface="+mn-ea"/>
                        <a:cs typeface="+mn-cs"/>
                      </a:endParaRPr>
                    </a:p>
                    <a:p>
                      <a:r>
                        <a:rPr lang="en-CA" sz="800" kern="1200" dirty="0">
                          <a:solidFill>
                            <a:schemeClr val="dk1"/>
                          </a:solidFill>
                          <a:latin typeface="+mn-lt"/>
                          <a:ea typeface="+mn-ea"/>
                          <a:cs typeface="+mn-cs"/>
                        </a:rPr>
                        <a:t>We hold our monthly food box distribution on the 1st Tuesday of every month.   </a:t>
                      </a:r>
                      <a:endParaRPr lang="en-US" sz="800" kern="1200" dirty="0">
                        <a:solidFill>
                          <a:schemeClr val="dk1"/>
                        </a:solidFill>
                        <a:latin typeface="+mn-lt"/>
                        <a:ea typeface="+mn-ea"/>
                        <a:cs typeface="+mn-cs"/>
                      </a:endParaRPr>
                    </a:p>
                    <a:p>
                      <a:r>
                        <a:rPr lang="en-CA" sz="800" kern="1200" dirty="0">
                          <a:solidFill>
                            <a:schemeClr val="dk1"/>
                          </a:solidFill>
                          <a:latin typeface="+mn-lt"/>
                          <a:ea typeface="+mn-ea"/>
                          <a:cs typeface="+mn-cs"/>
                        </a:rPr>
                        <a:t>We also hold a monthly meeting on the 2nd Wednesday of the month.  </a:t>
                      </a:r>
                      <a:endParaRPr lang="en-US" sz="800" kern="1200" dirty="0">
                        <a:solidFill>
                          <a:schemeClr val="dk1"/>
                        </a:solidFill>
                        <a:latin typeface="+mn-lt"/>
                        <a:ea typeface="+mn-ea"/>
                        <a:cs typeface="+mn-cs"/>
                      </a:endParaRPr>
                    </a:p>
                    <a:p>
                      <a:r>
                        <a:rPr lang="en-CA" sz="800" dirty="0"/>
                        <a:t>We ask that members commit to doing their best to assist with the 12 food box distributions and attend the meetings per year as a minimum commitment and do their best to assist with the various events that run through the year.   </a:t>
                      </a:r>
                      <a:endParaRPr lang="en-US" sz="800" dirty="0"/>
                    </a:p>
                    <a:p>
                      <a:r>
                        <a:rPr lang="en-CA" sz="800" dirty="0"/>
                        <a:t>In time we will welcome you to the home visitation team.  </a:t>
                      </a:r>
                      <a:endParaRPr lang="en-US" sz="800" dirty="0"/>
                    </a:p>
                    <a:p>
                      <a:r>
                        <a:rPr lang="en-CA" sz="800" dirty="0"/>
                        <a:t>We organize a Back to School event and a Christmas drive.</a:t>
                      </a:r>
                      <a:endParaRPr lang="en-US" sz="800" dirty="0"/>
                    </a:p>
                    <a:p>
                      <a:r>
                        <a:rPr lang="en-CA" sz="800" dirty="0"/>
                        <a:t> You will find the new member envelope in the mail room (it is the small room just off the Narthex past the bulletin board).  The SSVP mail cubby is the top right slot. </a:t>
                      </a:r>
                      <a:endParaRPr lang="en-US" sz="800" dirty="0"/>
                    </a:p>
                    <a:p>
                      <a:r>
                        <a:rPr lang="en-CA" sz="800" dirty="0"/>
                        <a:t>There are volunteer screening requirements for both the parish and SSVP so the package is quite detailed but if you have any questions at all, please do not hesitate to call or email me. </a:t>
                      </a:r>
                      <a:endParaRPr lang="en-US" sz="800" dirty="0"/>
                    </a:p>
                    <a:p>
                      <a:r>
                        <a:rPr lang="en-CA" sz="800" dirty="0"/>
                        <a:t>The next step will be to attend an orientation and screening meeting at a time that will best suit your schedule.  </a:t>
                      </a:r>
                      <a:endParaRPr lang="en-US" sz="800" dirty="0"/>
                    </a:p>
                    <a:p>
                      <a:r>
                        <a:rPr lang="en-CA" sz="800" dirty="0"/>
                        <a:t>Once you have the new member forms completed, please let me know so that we can take the next step with the orientation and screening meeting.  </a:t>
                      </a:r>
                      <a:endParaRPr lang="en-US" sz="800" dirty="0"/>
                    </a:p>
                    <a:p>
                      <a:r>
                        <a:rPr lang="en-CA" sz="800" dirty="0"/>
                        <a:t>After the orientation session, there are some training requirements to complete,  including watching 3 videos and attending a training session with other members from conferences in Halton (Oakville, Burlington and Milton) </a:t>
                      </a:r>
                      <a:endParaRPr lang="en-US" sz="800" dirty="0"/>
                    </a:p>
                    <a:p>
                      <a:r>
                        <a:rPr lang="en-CA" sz="800" dirty="0"/>
                        <a:t>Thank you again for your interest in the Ministry and we will look forward to welcoming you into service!</a:t>
                      </a:r>
                      <a:endParaRPr lang="en-US" dirty="0"/>
                    </a:p>
                  </a:txBody>
                  <a:tcPr/>
                </a:tc>
                <a:extLst>
                  <a:ext uri="{0D108BD9-81ED-4DB2-BD59-A6C34878D82A}">
                    <a16:rowId xmlns:a16="http://schemas.microsoft.com/office/drawing/2014/main" val="10001"/>
                  </a:ext>
                </a:extLst>
              </a:tr>
            </a:tbl>
          </a:graphicData>
        </a:graphic>
      </p:graphicFrame>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099" y="3192780"/>
            <a:ext cx="1076708" cy="938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040" y="4605943"/>
            <a:ext cx="978825" cy="946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7056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Onboard: Orientation</a:t>
            </a: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
        <p:nvSpPr>
          <p:cNvPr id="9" name="Rounded Rectangle 8"/>
          <p:cNvSpPr/>
          <p:nvPr/>
        </p:nvSpPr>
        <p:spPr>
          <a:xfrm>
            <a:off x="645627" y="1719107"/>
            <a:ext cx="1676400"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Method</a:t>
            </a:r>
          </a:p>
        </p:txBody>
      </p:sp>
      <p:sp>
        <p:nvSpPr>
          <p:cNvPr id="11" name="Rounded Rectangle 10"/>
          <p:cNvSpPr/>
          <p:nvPr/>
        </p:nvSpPr>
        <p:spPr>
          <a:xfrm>
            <a:off x="2660073" y="1719107"/>
            <a:ext cx="9077498"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Suggested Topics / Scripts</a:t>
            </a:r>
          </a:p>
        </p:txBody>
      </p:sp>
      <p:graphicFrame>
        <p:nvGraphicFramePr>
          <p:cNvPr id="2" name="Table 1"/>
          <p:cNvGraphicFramePr>
            <a:graphicFrameLocks noGrp="1"/>
          </p:cNvGraphicFramePr>
          <p:nvPr>
            <p:extLst>
              <p:ext uri="{D42A27DB-BD31-4B8C-83A1-F6EECF244321}">
                <p14:modId xmlns:p14="http://schemas.microsoft.com/office/powerpoint/2010/main" val="49792355"/>
              </p:ext>
            </p:extLst>
          </p:nvPr>
        </p:nvGraphicFramePr>
        <p:xfrm>
          <a:off x="532015" y="2714721"/>
          <a:ext cx="11249890" cy="3566160"/>
        </p:xfrm>
        <a:graphic>
          <a:graphicData uri="http://schemas.openxmlformats.org/drawingml/2006/table">
            <a:tbl>
              <a:tblPr>
                <a:tableStyleId>{5C22544A-7EE6-4342-B048-85BDC9FD1C3A}</a:tableStyleId>
              </a:tblPr>
              <a:tblGrid>
                <a:gridCol w="2233352">
                  <a:extLst>
                    <a:ext uri="{9D8B030D-6E8A-4147-A177-3AD203B41FA5}">
                      <a16:colId xmlns:a16="http://schemas.microsoft.com/office/drawing/2014/main" val="20000"/>
                    </a:ext>
                  </a:extLst>
                </a:gridCol>
                <a:gridCol w="4705004">
                  <a:extLst>
                    <a:ext uri="{9D8B030D-6E8A-4147-A177-3AD203B41FA5}">
                      <a16:colId xmlns:a16="http://schemas.microsoft.com/office/drawing/2014/main" val="20001"/>
                    </a:ext>
                  </a:extLst>
                </a:gridCol>
                <a:gridCol w="4311534">
                  <a:extLst>
                    <a:ext uri="{9D8B030D-6E8A-4147-A177-3AD203B41FA5}">
                      <a16:colId xmlns:a16="http://schemas.microsoft.com/office/drawing/2014/main" val="20002"/>
                    </a:ext>
                  </a:extLst>
                </a:gridCol>
              </a:tblGrid>
              <a:tr h="370840">
                <a:tc>
                  <a:txBody>
                    <a:bodyPr/>
                    <a:lstStyle/>
                    <a:p>
                      <a:pPr algn="ctr"/>
                      <a:r>
                        <a:rPr lang="en-US" sz="1200" dirty="0"/>
                        <a:t>In Person Meeting</a:t>
                      </a:r>
                    </a:p>
                  </a:txBody>
                  <a:tcPr>
                    <a:noFill/>
                  </a:tcPr>
                </a:tc>
                <a:tc>
                  <a:txBody>
                    <a:bodyPr/>
                    <a:lstStyle/>
                    <a:p>
                      <a:pPr marL="285750" lvl="0" indent="-285750" algn="l" defTabSz="914400" rtl="0" eaLnBrk="1" latinLnBrk="0" hangingPunct="1">
                        <a:buFont typeface="Arial" panose="020B0604020202020204" pitchFamily="34" charset="0"/>
                        <a:buChar char="•"/>
                      </a:pPr>
                      <a:r>
                        <a:rPr lang="en-US" sz="1200" kern="1200" dirty="0">
                          <a:solidFill>
                            <a:schemeClr val="dk1"/>
                          </a:solidFill>
                          <a:effectLst/>
                          <a:latin typeface="+mn-lt"/>
                          <a:ea typeface="+mn-ea"/>
                          <a:cs typeface="+mn-cs"/>
                        </a:rPr>
                        <a:t>Introductions</a:t>
                      </a:r>
                    </a:p>
                    <a:p>
                      <a:pPr marL="285750" lvl="0" indent="-285750" algn="l" defTabSz="914400" rtl="0" eaLnBrk="1" latinLnBrk="0" hangingPunct="1">
                        <a:buFont typeface="Arial" panose="020B0604020202020204" pitchFamily="34" charset="0"/>
                        <a:buChar char="•"/>
                      </a:pPr>
                      <a:r>
                        <a:rPr lang="en-US" sz="1200" kern="1200" dirty="0">
                          <a:solidFill>
                            <a:schemeClr val="dk1"/>
                          </a:solidFill>
                          <a:effectLst/>
                          <a:latin typeface="+mn-lt"/>
                          <a:ea typeface="+mn-ea"/>
                          <a:cs typeface="+mn-cs"/>
                        </a:rPr>
                        <a:t>Start with SSVP prayer </a:t>
                      </a:r>
                    </a:p>
                    <a:p>
                      <a:pPr marL="285750" lvl="0" indent="-285750" algn="l" defTabSz="914400" rtl="0" eaLnBrk="1" latinLnBrk="0" hangingPunct="1">
                        <a:buFont typeface="Arial" panose="020B0604020202020204" pitchFamily="34" charset="0"/>
                        <a:buChar char="•"/>
                      </a:pPr>
                      <a:r>
                        <a:rPr lang="en-US" sz="1200" kern="1200" dirty="0">
                          <a:solidFill>
                            <a:schemeClr val="dk1"/>
                          </a:solidFill>
                          <a:effectLst/>
                          <a:latin typeface="+mn-lt"/>
                          <a:ea typeface="+mn-ea"/>
                          <a:cs typeface="+mn-cs"/>
                        </a:rPr>
                        <a:t>Mission and Values ,  History,  Logo</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Rule book</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SSVP Structure</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Structure of the Team</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Family Base</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Step 1 / Step 2 process – how we welcome in new families </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Home Visits  - the Core of the Ministry</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New members partnered with experienced volunteers</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Always visit in pairs never alone</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Pray before each visit so we will be guided</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We are welcomed in as guests in their homes.</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We listen and refer </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Family Database is maintained -  family name,  date of registration,  number of children,  address</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Role of Informed Navigator-  walking alongside the neighbours to access to programs, opportunities and services</a:t>
                      </a:r>
                      <a:endParaRPr lang="en-US" sz="1200" dirty="0"/>
                    </a:p>
                    <a:p>
                      <a:endParaRPr lang="en-US" sz="1200" dirty="0"/>
                    </a:p>
                  </a:txBody>
                  <a:tcPr/>
                </a:tc>
                <a:tc>
                  <a:txBody>
                    <a:bodyPr/>
                    <a:lstStyle/>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Share key resources in new family welcome package – HPC resource recap,  Food resource page,  Where to get Food in Halton,  Where to get Help in Halton,  Safetynet,  Halton Community Legal Clinic</a:t>
                      </a:r>
                      <a:r>
                        <a:rPr lang="en-US" sz="1200" b="1" kern="1200" dirty="0">
                          <a:solidFill>
                            <a:schemeClr val="dk1"/>
                          </a:solidFill>
                          <a:effectLst/>
                          <a:latin typeface="+mn-lt"/>
                          <a:ea typeface="+mn-ea"/>
                          <a:cs typeface="+mn-cs"/>
                        </a:rPr>
                        <a:t> </a:t>
                      </a:r>
                      <a:endParaRPr lang="en-US" sz="12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 Food box event  - Every 1st Tuesday of the Month </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Monthly Meetings – Every 2</a:t>
                      </a:r>
                      <a:r>
                        <a:rPr lang="en-US" sz="1200" kern="1200" baseline="30000" dirty="0">
                          <a:solidFill>
                            <a:schemeClr val="dk1"/>
                          </a:solidFill>
                          <a:effectLst/>
                          <a:latin typeface="+mn-lt"/>
                          <a:ea typeface="+mn-ea"/>
                          <a:cs typeface="+mn-cs"/>
                        </a:rPr>
                        <a:t>nd</a:t>
                      </a:r>
                      <a:r>
                        <a:rPr lang="en-US" sz="1200" kern="1200" dirty="0">
                          <a:solidFill>
                            <a:schemeClr val="dk1"/>
                          </a:solidFill>
                          <a:effectLst/>
                          <a:latin typeface="+mn-lt"/>
                          <a:ea typeface="+mn-ea"/>
                          <a:cs typeface="+mn-cs"/>
                        </a:rPr>
                        <a:t> Wednesday of the Month </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Share Events Calendar -  Monthly meetings, collection,  Christmas drive,  Back to school drive</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Systemic Change Projects -   RESP/Canada Learning Bond program ,  Recreational project,  Dental project,  Ontario Electricity Program,  RDSP project</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Email to follow on next steps in the Orientation and Training process </a:t>
                      </a:r>
                    </a:p>
                    <a:p>
                      <a:pPr marL="285750" lvl="0" indent="-285750">
                        <a:buFont typeface="Arial" panose="020B0604020202020204" pitchFamily="34" charset="0"/>
                        <a:buChar char="•"/>
                      </a:pPr>
                      <a:r>
                        <a:rPr lang="en-US" sz="1200" kern="1200" dirty="0">
                          <a:solidFill>
                            <a:schemeClr val="dk1"/>
                          </a:solidFill>
                          <a:effectLst/>
                          <a:latin typeface="+mn-lt"/>
                          <a:ea typeface="+mn-ea"/>
                          <a:cs typeface="+mn-cs"/>
                        </a:rPr>
                        <a:t>Encourage all members to subscribe to </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Ontario SSVP website   www.ssvp.on.ca</a:t>
                      </a: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 National SSVP website </a:t>
                      </a:r>
                      <a:r>
                        <a:rPr lang="en-US" sz="1200" u="sng" kern="1200" dirty="0">
                          <a:solidFill>
                            <a:schemeClr val="dk1"/>
                          </a:solidFill>
                          <a:effectLst/>
                          <a:latin typeface="+mn-lt"/>
                          <a:ea typeface="+mn-ea"/>
                          <a:cs typeface="+mn-cs"/>
                          <a:hlinkClick r:id="rId3"/>
                        </a:rPr>
                        <a:t>www.ssvp.ca</a:t>
                      </a:r>
                      <a:endParaRPr lang="en-US" sz="1200" kern="1200" dirty="0">
                        <a:solidFill>
                          <a:schemeClr val="dk1"/>
                        </a:solidFill>
                        <a:effectLst/>
                        <a:latin typeface="+mn-lt"/>
                        <a:ea typeface="+mn-ea"/>
                        <a:cs typeface="+mn-cs"/>
                      </a:endParaRPr>
                    </a:p>
                    <a:p>
                      <a:pPr marL="800100" lvl="1" indent="-342900">
                        <a:buFont typeface="Arial" panose="020B0604020202020204" pitchFamily="34" charset="0"/>
                        <a:buChar char="•"/>
                      </a:pPr>
                      <a:r>
                        <a:rPr lang="en-US" sz="1200" kern="1200" dirty="0">
                          <a:solidFill>
                            <a:schemeClr val="dk1"/>
                          </a:solidFill>
                          <a:effectLst/>
                          <a:latin typeface="+mn-lt"/>
                          <a:ea typeface="+mn-ea"/>
                          <a:cs typeface="+mn-cs"/>
                        </a:rPr>
                        <a:t>SSVP US </a:t>
                      </a:r>
                      <a:r>
                        <a:rPr lang="en-US" sz="1200" u="sng" kern="1200" dirty="0">
                          <a:solidFill>
                            <a:schemeClr val="dk1"/>
                          </a:solidFill>
                          <a:effectLst/>
                          <a:latin typeface="+mn-lt"/>
                          <a:ea typeface="+mn-ea"/>
                          <a:cs typeface="+mn-cs"/>
                          <a:hlinkClick r:id="rId4"/>
                        </a:rPr>
                        <a:t>Home - SVDP USA (ssvpusa.org)</a:t>
                      </a:r>
                      <a:endParaRPr lang="en-US" sz="1200" kern="1200" dirty="0">
                        <a:solidFill>
                          <a:schemeClr val="dk1"/>
                        </a:solidFill>
                        <a:effectLst/>
                        <a:latin typeface="+mn-lt"/>
                        <a:ea typeface="+mn-ea"/>
                        <a:cs typeface="+mn-cs"/>
                      </a:endParaRPr>
                    </a:p>
                    <a:p>
                      <a:pPr marL="742950" lvl="1" indent="-285750">
                        <a:buFont typeface="Arial" panose="020B0604020202020204" pitchFamily="34" charset="0"/>
                        <a:buChar char="•"/>
                      </a:pPr>
                      <a:r>
                        <a:rPr lang="en-US" sz="1200" kern="1200" dirty="0">
                          <a:solidFill>
                            <a:schemeClr val="dk1"/>
                          </a:solidFill>
                          <a:effectLst/>
                          <a:latin typeface="+mn-lt"/>
                          <a:ea typeface="+mn-ea"/>
                          <a:cs typeface="+mn-cs"/>
                        </a:rPr>
                        <a:t>FAMVIN (international website) </a:t>
                      </a:r>
                      <a:r>
                        <a:rPr lang="en-US" sz="1200" u="sng" kern="1200" dirty="0">
                          <a:solidFill>
                            <a:schemeClr val="dk1"/>
                          </a:solidFill>
                          <a:effectLst/>
                          <a:latin typeface="+mn-lt"/>
                          <a:ea typeface="+mn-ea"/>
                          <a:cs typeface="+mn-cs"/>
                          <a:hlinkClick r:id="rId5"/>
                        </a:rPr>
                        <a:t>www.famvin.org</a:t>
                      </a:r>
                      <a:endParaRPr lang="en-US" sz="1200" kern="1200" dirty="0">
                        <a:solidFill>
                          <a:schemeClr val="dk1"/>
                        </a:solidFill>
                        <a:effectLst/>
                        <a:latin typeface="+mn-lt"/>
                        <a:ea typeface="+mn-ea"/>
                        <a:cs typeface="+mn-cs"/>
                      </a:endParaRPr>
                    </a:p>
                    <a:p>
                      <a:endParaRPr lang="en-US" sz="1200" dirty="0"/>
                    </a:p>
                  </a:txBody>
                  <a:tcPr/>
                </a:tc>
                <a:extLst>
                  <a:ext uri="{0D108BD9-81ED-4DB2-BD59-A6C34878D82A}">
                    <a16:rowId xmlns:a16="http://schemas.microsoft.com/office/drawing/2014/main" val="10000"/>
                  </a:ext>
                </a:extLst>
              </a:tr>
            </a:tbl>
          </a:graphicData>
        </a:graphic>
      </p:graphicFrame>
      <p:pic>
        <p:nvPicPr>
          <p:cNvPr id="1433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840" y="3040294"/>
            <a:ext cx="1552575"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5555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Onboard: Screening</a:t>
            </a: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
        <p:nvSpPr>
          <p:cNvPr id="9" name="Rounded Rectangle 8"/>
          <p:cNvSpPr/>
          <p:nvPr/>
        </p:nvSpPr>
        <p:spPr>
          <a:xfrm>
            <a:off x="645627" y="1719107"/>
            <a:ext cx="1676400"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Method</a:t>
            </a:r>
          </a:p>
        </p:txBody>
      </p:sp>
      <p:sp>
        <p:nvSpPr>
          <p:cNvPr id="11" name="Rounded Rectangle 10"/>
          <p:cNvSpPr/>
          <p:nvPr/>
        </p:nvSpPr>
        <p:spPr>
          <a:xfrm>
            <a:off x="2660073" y="1719107"/>
            <a:ext cx="9077498"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Checklist of Required Screening Forms</a:t>
            </a:r>
          </a:p>
        </p:txBody>
      </p:sp>
      <p:graphicFrame>
        <p:nvGraphicFramePr>
          <p:cNvPr id="2" name="Table 1"/>
          <p:cNvGraphicFramePr>
            <a:graphicFrameLocks noGrp="1"/>
          </p:cNvGraphicFramePr>
          <p:nvPr>
            <p:extLst>
              <p:ext uri="{D42A27DB-BD31-4B8C-83A1-F6EECF244321}">
                <p14:modId xmlns:p14="http://schemas.microsoft.com/office/powerpoint/2010/main" val="1041007582"/>
              </p:ext>
            </p:extLst>
          </p:nvPr>
        </p:nvGraphicFramePr>
        <p:xfrm>
          <a:off x="532015" y="2714721"/>
          <a:ext cx="11249890" cy="3641744"/>
        </p:xfrm>
        <a:graphic>
          <a:graphicData uri="http://schemas.openxmlformats.org/drawingml/2006/table">
            <a:tbl>
              <a:tblPr>
                <a:tableStyleId>{5C22544A-7EE6-4342-B048-85BDC9FD1C3A}</a:tableStyleId>
              </a:tblPr>
              <a:tblGrid>
                <a:gridCol w="2100349">
                  <a:extLst>
                    <a:ext uri="{9D8B030D-6E8A-4147-A177-3AD203B41FA5}">
                      <a16:colId xmlns:a16="http://schemas.microsoft.com/office/drawing/2014/main" val="20000"/>
                    </a:ext>
                  </a:extLst>
                </a:gridCol>
                <a:gridCol w="9149541">
                  <a:extLst>
                    <a:ext uri="{9D8B030D-6E8A-4147-A177-3AD203B41FA5}">
                      <a16:colId xmlns:a16="http://schemas.microsoft.com/office/drawing/2014/main" val="20001"/>
                    </a:ext>
                  </a:extLst>
                </a:gridCol>
              </a:tblGrid>
              <a:tr h="3641744">
                <a:tc>
                  <a:txBody>
                    <a:bodyPr/>
                    <a:lstStyle/>
                    <a:p>
                      <a:pPr algn="ctr"/>
                      <a:r>
                        <a:rPr lang="en-US" sz="1200" dirty="0"/>
                        <a:t>Completing online screening forms as required by SSVP Policies and our Insurance Requirements</a:t>
                      </a:r>
                    </a:p>
                  </a:txBody>
                  <a:tcPr>
                    <a:noFill/>
                  </a:tcPr>
                </a:tc>
                <a:tc>
                  <a:txBody>
                    <a:bodyPr/>
                    <a:lstStyle/>
                    <a:p>
                      <a:endParaRPr lang="en-US" dirty="0"/>
                    </a:p>
                    <a:p>
                      <a:endParaRPr lang="en-US" dirty="0"/>
                    </a:p>
                    <a:p>
                      <a:endParaRPr lang="en-US" dirty="0"/>
                    </a:p>
                    <a:p>
                      <a:endParaRPr lang="en-US" dirty="0"/>
                    </a:p>
                  </a:txBody>
                  <a:tcPr>
                    <a:noFill/>
                  </a:tcPr>
                </a:tc>
                <a:extLst>
                  <a:ext uri="{0D108BD9-81ED-4DB2-BD59-A6C34878D82A}">
                    <a16:rowId xmlns:a16="http://schemas.microsoft.com/office/drawing/2014/main" val="10000"/>
                  </a:ext>
                </a:extLst>
              </a:tr>
            </a:tbl>
          </a:graphicData>
        </a:graphic>
      </p:graphicFrame>
      <p:pic>
        <p:nvPicPr>
          <p:cNvPr id="1536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5627" y="3712624"/>
            <a:ext cx="1867247" cy="1886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8996" y="2454482"/>
            <a:ext cx="5133455" cy="426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408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Onboard: Training</a:t>
            </a: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sp>
        <p:nvSpPr>
          <p:cNvPr id="9" name="Rounded Rectangle 8"/>
          <p:cNvSpPr/>
          <p:nvPr/>
        </p:nvSpPr>
        <p:spPr>
          <a:xfrm>
            <a:off x="645627" y="1719107"/>
            <a:ext cx="1676400"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Method</a:t>
            </a:r>
          </a:p>
        </p:txBody>
      </p:sp>
      <p:sp>
        <p:nvSpPr>
          <p:cNvPr id="11" name="Rounded Rectangle 10"/>
          <p:cNvSpPr/>
          <p:nvPr/>
        </p:nvSpPr>
        <p:spPr>
          <a:xfrm>
            <a:off x="2660073" y="1719107"/>
            <a:ext cx="9077498" cy="615142"/>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Suggested Training Modules/Topics</a:t>
            </a:r>
          </a:p>
        </p:txBody>
      </p:sp>
      <p:graphicFrame>
        <p:nvGraphicFramePr>
          <p:cNvPr id="2" name="Table 1"/>
          <p:cNvGraphicFramePr>
            <a:graphicFrameLocks noGrp="1"/>
          </p:cNvGraphicFramePr>
          <p:nvPr>
            <p:extLst>
              <p:ext uri="{D42A27DB-BD31-4B8C-83A1-F6EECF244321}">
                <p14:modId xmlns:p14="http://schemas.microsoft.com/office/powerpoint/2010/main" val="1811045912"/>
              </p:ext>
            </p:extLst>
          </p:nvPr>
        </p:nvGraphicFramePr>
        <p:xfrm>
          <a:off x="532015" y="2714721"/>
          <a:ext cx="11249890" cy="3566160"/>
        </p:xfrm>
        <a:graphic>
          <a:graphicData uri="http://schemas.openxmlformats.org/drawingml/2006/table">
            <a:tbl>
              <a:tblPr>
                <a:tableStyleId>{5C22544A-7EE6-4342-B048-85BDC9FD1C3A}</a:tableStyleId>
              </a:tblPr>
              <a:tblGrid>
                <a:gridCol w="2100349">
                  <a:extLst>
                    <a:ext uri="{9D8B030D-6E8A-4147-A177-3AD203B41FA5}">
                      <a16:colId xmlns:a16="http://schemas.microsoft.com/office/drawing/2014/main" val="20000"/>
                    </a:ext>
                  </a:extLst>
                </a:gridCol>
                <a:gridCol w="9149541">
                  <a:extLst>
                    <a:ext uri="{9D8B030D-6E8A-4147-A177-3AD203B41FA5}">
                      <a16:colId xmlns:a16="http://schemas.microsoft.com/office/drawing/2014/main" val="20001"/>
                    </a:ext>
                  </a:extLst>
                </a:gridCol>
              </a:tblGrid>
              <a:tr h="370840">
                <a:tc>
                  <a:txBody>
                    <a:bodyPr/>
                    <a:lstStyle/>
                    <a:p>
                      <a:pPr algn="ctr"/>
                      <a:r>
                        <a:rPr lang="en-US" sz="1800" b="1" kern="1200" dirty="0">
                          <a:solidFill>
                            <a:schemeClr val="tx2"/>
                          </a:solidFill>
                          <a:latin typeface="+mn-lt"/>
                          <a:ea typeface="+mn-ea"/>
                          <a:cs typeface="+mn-cs"/>
                        </a:rPr>
                        <a:t>Virtual Training</a:t>
                      </a:r>
                    </a:p>
                  </a:txBody>
                  <a:tcPr>
                    <a:noFill/>
                  </a:tcPr>
                </a:tc>
                <a:tc>
                  <a:txBody>
                    <a:bodyPr/>
                    <a:lstStyle/>
                    <a:p>
                      <a:pPr marL="228600" indent="-228600">
                        <a:buFont typeface="+mj-lt"/>
                        <a:buAutoNum type="alphaLcParenR"/>
                      </a:pPr>
                      <a:r>
                        <a:rPr lang="en-US" sz="1400" b="1" kern="1200" dirty="0">
                          <a:solidFill>
                            <a:schemeClr val="tx2"/>
                          </a:solidFill>
                          <a:latin typeface="+mn-lt"/>
                          <a:ea typeface="+mn-ea"/>
                          <a:cs typeface="+mn-cs"/>
                        </a:rPr>
                        <a:t>Review The Vincentian Journey Foundational Training Guide  (keep this, do not return it)</a:t>
                      </a:r>
                    </a:p>
                    <a:p>
                      <a:pPr marL="228600" indent="-228600">
                        <a:buFont typeface="+mj-lt"/>
                        <a:buAutoNum type="alphaLcParenR"/>
                      </a:pPr>
                      <a:r>
                        <a:rPr lang="en-US" sz="1400" b="1" kern="1200" dirty="0">
                          <a:solidFill>
                            <a:schemeClr val="tx2"/>
                          </a:solidFill>
                          <a:latin typeface="+mn-lt"/>
                          <a:ea typeface="+mn-ea"/>
                          <a:cs typeface="+mn-cs"/>
                        </a:rPr>
                        <a:t>Watch the Serving in Hope Training videos </a:t>
                      </a:r>
                      <a:r>
                        <a:rPr lang="en-US" sz="1400" b="1" kern="1200" dirty="0">
                          <a:solidFill>
                            <a:schemeClr val="tx2"/>
                          </a:solidFill>
                          <a:latin typeface="+mn-lt"/>
                          <a:ea typeface="+mn-ea"/>
                          <a:cs typeface="+mn-cs"/>
                          <a:hlinkClick r:id="rId3">
                            <a:extLst>
                              <a:ext uri="{A12FA001-AC4F-418D-AE19-62706E023703}">
                                <ahyp:hlinkClr xmlns:ahyp="http://schemas.microsoft.com/office/drawing/2018/hyperlinkcolor" val="tx"/>
                              </a:ext>
                            </a:extLst>
                          </a:hlinkClick>
                        </a:rPr>
                        <a:t>https://ssvphaltonpc.org</a:t>
                      </a:r>
                      <a:r>
                        <a:rPr lang="en-US" sz="1400" b="1" kern="1200" dirty="0">
                          <a:solidFill>
                            <a:schemeClr val="tx2"/>
                          </a:solidFill>
                          <a:latin typeface="+mn-lt"/>
                          <a:ea typeface="+mn-ea"/>
                          <a:cs typeface="+mn-cs"/>
                        </a:rPr>
                        <a:t> Member Tab</a:t>
                      </a:r>
                    </a:p>
                    <a:p>
                      <a:pPr marL="742950" lvl="1" indent="-285750" algn="l" defTabSz="914400" rtl="0" eaLnBrk="1" latinLnBrk="0" hangingPunct="1">
                        <a:buFont typeface="Arial" panose="020B0604020202020204" pitchFamily="34" charset="0"/>
                        <a:buChar char="•"/>
                      </a:pPr>
                      <a:r>
                        <a:rPr lang="en-CA" sz="1400" b="1" kern="1200" dirty="0">
                          <a:solidFill>
                            <a:schemeClr val="tx2"/>
                          </a:solidFill>
                          <a:latin typeface="+mn-lt"/>
                          <a:ea typeface="+mn-ea"/>
                          <a:cs typeface="+mn-cs"/>
                        </a:rPr>
                        <a:t>There are 3 - 45 minutes videos -  Living our Values,  Reaching out to our neighbours (Part 1) and Reaching out to our neighbours (Part 2).  The training guide,  The Vincentian Journey, was included in the new member welcome package.  </a:t>
                      </a:r>
                    </a:p>
                    <a:p>
                      <a:pPr marL="742950" lvl="1" indent="-285750" algn="l" defTabSz="914400" rtl="0" eaLnBrk="1" latinLnBrk="0" hangingPunct="1">
                        <a:buFont typeface="Arial" panose="020B0604020202020204" pitchFamily="34" charset="0"/>
                        <a:buChar char="•"/>
                      </a:pPr>
                      <a:r>
                        <a:rPr lang="en-CA" sz="1400" b="1" kern="1200" dirty="0">
                          <a:solidFill>
                            <a:schemeClr val="tx2"/>
                          </a:solidFill>
                          <a:latin typeface="+mn-lt"/>
                          <a:ea typeface="+mn-ea"/>
                          <a:cs typeface="+mn-cs"/>
                        </a:rPr>
                        <a:t>There is a Members Site that you can access from the home page.   ID: ssvphaltonpc    Password:   haltonpcmember</a:t>
                      </a:r>
                      <a:endParaRPr lang="en-US" sz="1400" b="1" kern="1200" dirty="0">
                        <a:solidFill>
                          <a:schemeClr val="tx2"/>
                        </a:solidFill>
                        <a:latin typeface="+mn-lt"/>
                        <a:ea typeface="+mn-ea"/>
                        <a:cs typeface="+mn-cs"/>
                      </a:endParaRPr>
                    </a:p>
                    <a:p>
                      <a:r>
                        <a:rPr lang="en-CA" sz="1400" b="1" kern="1200" dirty="0">
                          <a:solidFill>
                            <a:schemeClr val="tx2"/>
                          </a:solidFill>
                          <a:latin typeface="+mn-lt"/>
                          <a:ea typeface="+mn-ea"/>
                          <a:cs typeface="+mn-cs"/>
                        </a:rPr>
                        <a:t> c) Training resources on the SSVP National Website  </a:t>
                      </a:r>
                      <a:endParaRPr lang="en-US" sz="1400" b="1" kern="1200" dirty="0">
                        <a:solidFill>
                          <a:schemeClr val="tx2"/>
                        </a:solidFill>
                        <a:latin typeface="+mn-lt"/>
                        <a:ea typeface="+mn-ea"/>
                        <a:cs typeface="+mn-cs"/>
                      </a:endParaRPr>
                    </a:p>
                    <a:p>
                      <a:pPr marL="742950" lvl="1" indent="-285750">
                        <a:buFont typeface="Arial" panose="020B0604020202020204" pitchFamily="34" charset="0"/>
                        <a:buChar char="•"/>
                      </a:pPr>
                      <a:r>
                        <a:rPr lang="en-CA" sz="1400" b="1" kern="1200" dirty="0">
                          <a:solidFill>
                            <a:schemeClr val="tx2"/>
                          </a:solidFill>
                          <a:latin typeface="+mn-lt"/>
                          <a:ea typeface="+mn-ea"/>
                          <a:cs typeface="+mn-cs"/>
                        </a:rPr>
                        <a:t>Please briefly review the first 3 power point slides.  An Introduction to our Society,  The Conference,  Home Visiting.  You have already gone through the 4th module as part of your new member package.  </a:t>
                      </a:r>
                      <a:endParaRPr lang="en-US" sz="1400" b="1" kern="1200" dirty="0">
                        <a:solidFill>
                          <a:schemeClr val="tx2"/>
                        </a:solidFill>
                        <a:latin typeface="+mn-lt"/>
                        <a:ea typeface="+mn-ea"/>
                        <a:cs typeface="+mn-cs"/>
                      </a:endParaRPr>
                    </a:p>
                    <a:p>
                      <a:r>
                        <a:rPr lang="en-CA" sz="1400" b="1" kern="1200" dirty="0">
                          <a:solidFill>
                            <a:schemeClr val="tx2"/>
                          </a:solidFill>
                          <a:latin typeface="+mn-lt"/>
                          <a:ea typeface="+mn-ea"/>
                          <a:cs typeface="+mn-cs"/>
                        </a:rPr>
                        <a:t> d) The SSVP National website is </a:t>
                      </a:r>
                      <a:r>
                        <a:rPr lang="en-CA" sz="1400" b="1" kern="1200" dirty="0">
                          <a:solidFill>
                            <a:schemeClr val="tx2"/>
                          </a:solidFill>
                          <a:latin typeface="+mn-lt"/>
                          <a:ea typeface="+mn-ea"/>
                          <a:cs typeface="+mn-cs"/>
                          <a:hlinkClick r:id="rId4"/>
                        </a:rPr>
                        <a:t>http://www.ssvp.ca</a:t>
                      </a:r>
                      <a:r>
                        <a:rPr lang="en-CA" sz="1400" b="1" kern="1200" dirty="0">
                          <a:solidFill>
                            <a:schemeClr val="tx2"/>
                          </a:solidFill>
                          <a:latin typeface="+mn-lt"/>
                          <a:ea typeface="+mn-ea"/>
                          <a:cs typeface="+mn-cs"/>
                        </a:rPr>
                        <a:t> and the direct link is </a:t>
                      </a:r>
                      <a:r>
                        <a:rPr lang="en-CA" sz="1400" b="1" kern="1200" dirty="0">
                          <a:solidFill>
                            <a:schemeClr val="tx2"/>
                          </a:solidFill>
                          <a:latin typeface="+mn-lt"/>
                          <a:ea typeface="+mn-ea"/>
                          <a:cs typeface="+mn-cs"/>
                          <a:hlinkClick r:id="rId5"/>
                        </a:rPr>
                        <a:t>https://ssvp.ca/members/formationresources/</a:t>
                      </a:r>
                      <a:endParaRPr lang="en-US" sz="1400" b="1" kern="1200" dirty="0">
                        <a:solidFill>
                          <a:schemeClr val="tx2"/>
                        </a:solidFill>
                        <a:latin typeface="+mn-lt"/>
                        <a:ea typeface="+mn-ea"/>
                        <a:cs typeface="+mn-cs"/>
                      </a:endParaRPr>
                    </a:p>
                    <a:p>
                      <a:r>
                        <a:rPr lang="en-CA" sz="1400" b="1" kern="1200" dirty="0">
                          <a:solidFill>
                            <a:schemeClr val="tx2"/>
                          </a:solidFill>
                          <a:latin typeface="+mn-lt"/>
                          <a:ea typeface="+mn-ea"/>
                          <a:cs typeface="+mn-cs"/>
                        </a:rPr>
                        <a:t> e) Please sign up to subscribe to the monthly SSVP National Council newsletter in order to keep informed with the latest news, projects and activities across Canada.   </a:t>
                      </a:r>
                      <a:endParaRPr lang="en-US" sz="1400" b="1" kern="1200" dirty="0">
                        <a:solidFill>
                          <a:schemeClr val="tx2"/>
                        </a:solidFill>
                        <a:latin typeface="+mn-lt"/>
                        <a:ea typeface="+mn-ea"/>
                        <a:cs typeface="+mn-cs"/>
                      </a:endParaRPr>
                    </a:p>
                    <a:p>
                      <a:pPr marL="742950" lvl="1" indent="-285750">
                        <a:buFont typeface="Arial" panose="020B0604020202020204" pitchFamily="34" charset="0"/>
                        <a:buChar char="•"/>
                      </a:pPr>
                      <a:r>
                        <a:rPr lang="en-CA" sz="1400" b="1" kern="1200" dirty="0">
                          <a:solidFill>
                            <a:schemeClr val="tx2"/>
                          </a:solidFill>
                          <a:latin typeface="+mn-lt"/>
                          <a:ea typeface="+mn-ea"/>
                          <a:cs typeface="+mn-cs"/>
                        </a:rPr>
                        <a:t> You will see the sign up icon to the bottom right of the National website at </a:t>
                      </a:r>
                      <a:r>
                        <a:rPr lang="en-CA" sz="1400" b="1" kern="1200" dirty="0">
                          <a:solidFill>
                            <a:schemeClr val="tx2"/>
                          </a:solidFill>
                          <a:latin typeface="+mn-lt"/>
                          <a:ea typeface="+mn-ea"/>
                          <a:cs typeface="+mn-cs"/>
                          <a:hlinkClick r:id="rId6"/>
                        </a:rPr>
                        <a:t>https://www.ssvp.ca/</a:t>
                      </a:r>
                      <a:endParaRPr lang="en-US" sz="1400" b="1" kern="1200" dirty="0">
                        <a:solidFill>
                          <a:schemeClr val="tx2"/>
                        </a:solidFill>
                        <a:latin typeface="+mn-lt"/>
                        <a:ea typeface="+mn-ea"/>
                        <a:cs typeface="+mn-cs"/>
                      </a:endParaRPr>
                    </a:p>
                    <a:p>
                      <a:r>
                        <a:rPr lang="en-CA" sz="1400" b="1" kern="1200" dirty="0">
                          <a:solidFill>
                            <a:schemeClr val="tx2"/>
                          </a:solidFill>
                          <a:latin typeface="+mn-lt"/>
                          <a:ea typeface="+mn-ea"/>
                          <a:cs typeface="+mn-cs"/>
                        </a:rPr>
                        <a:t> f) The SSVP Ontario Region website is also rich with content. The website is </a:t>
                      </a:r>
                      <a:r>
                        <a:rPr lang="en-CA" sz="1400" b="1" kern="1200" dirty="0">
                          <a:solidFill>
                            <a:schemeClr val="tx2"/>
                          </a:solidFill>
                          <a:latin typeface="+mn-lt"/>
                          <a:ea typeface="+mn-ea"/>
                          <a:cs typeface="+mn-cs"/>
                          <a:hlinkClick r:id="rId7" tooltip="http://www.ssvp.on.ca/rc/index.php"/>
                        </a:rPr>
                        <a:t>http://www.ssvp.on.ca</a:t>
                      </a:r>
                      <a:r>
                        <a:rPr lang="en-CA" sz="1400" b="1" kern="1200" dirty="0">
                          <a:solidFill>
                            <a:schemeClr val="tx2"/>
                          </a:solidFill>
                          <a:latin typeface="+mn-lt"/>
                          <a:ea typeface="+mn-ea"/>
                          <a:cs typeface="+mn-cs"/>
                        </a:rPr>
                        <a:t>    </a:t>
                      </a:r>
                    </a:p>
                    <a:p>
                      <a:pPr marL="742950" lvl="1" indent="-285750">
                        <a:buFont typeface="Arial" panose="020B0604020202020204" pitchFamily="34" charset="0"/>
                        <a:buChar char="•"/>
                      </a:pPr>
                      <a:r>
                        <a:rPr lang="en-CA" sz="1400" b="1" kern="1200" dirty="0">
                          <a:solidFill>
                            <a:schemeClr val="tx2"/>
                          </a:solidFill>
                          <a:latin typeface="+mn-lt"/>
                          <a:ea typeface="+mn-ea"/>
                          <a:cs typeface="+mn-cs"/>
                        </a:rPr>
                        <a:t>They produce a quarterly newsletter and you will see the subscribe icon at the bottom of the Ontario website.</a:t>
                      </a:r>
                      <a:r>
                        <a:rPr lang="en-CA" sz="1800" b="1" kern="1200" dirty="0">
                          <a:solidFill>
                            <a:schemeClr val="tx2"/>
                          </a:solidFill>
                          <a:latin typeface="+mn-lt"/>
                          <a:ea typeface="+mn-ea"/>
                          <a:cs typeface="+mn-cs"/>
                        </a:rPr>
                        <a:t> </a:t>
                      </a:r>
                      <a:endParaRPr lang="en-US" sz="1800" b="1" kern="1200" dirty="0">
                        <a:solidFill>
                          <a:schemeClr val="tx2"/>
                        </a:solidFill>
                        <a:latin typeface="+mn-lt"/>
                        <a:ea typeface="+mn-ea"/>
                        <a:cs typeface="+mn-cs"/>
                      </a:endParaRPr>
                    </a:p>
                  </a:txBody>
                  <a:tcPr/>
                </a:tc>
                <a:extLst>
                  <a:ext uri="{0D108BD9-81ED-4DB2-BD59-A6C34878D82A}">
                    <a16:rowId xmlns:a16="http://schemas.microsoft.com/office/drawing/2014/main" val="10000"/>
                  </a:ext>
                </a:extLst>
              </a:tr>
            </a:tbl>
          </a:graphicData>
        </a:graphic>
      </p:graphicFrame>
      <p:pic>
        <p:nvPicPr>
          <p:cNvPr id="1638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726" y="3047999"/>
            <a:ext cx="1960201" cy="15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1750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015A04A-2B08-48D0-BF2C-8C629B6B1343}"/>
              </a:ext>
            </a:extLst>
          </p:cNvPr>
          <p:cNvSpPr/>
          <p:nvPr/>
        </p:nvSpPr>
        <p:spPr>
          <a:xfrm>
            <a:off x="0" y="0"/>
            <a:ext cx="12192000" cy="91440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Engage</a:t>
            </a:r>
          </a:p>
        </p:txBody>
      </p:sp>
      <p:pic>
        <p:nvPicPr>
          <p:cNvPr id="6" name="Picture 5">
            <a:extLst>
              <a:ext uri="{FF2B5EF4-FFF2-40B4-BE49-F238E27FC236}">
                <a16:creationId xmlns:a16="http://schemas.microsoft.com/office/drawing/2014/main" id="{47C25EA8-D82D-4357-8B27-25C24025C4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302" t="3920" r="2229" b="79610"/>
          <a:stretch/>
        </p:blipFill>
        <p:spPr>
          <a:xfrm>
            <a:off x="11221394" y="64011"/>
            <a:ext cx="730431" cy="786378"/>
          </a:xfrm>
          <a:prstGeom prst="rect">
            <a:avLst/>
          </a:prstGeom>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62" y="1902259"/>
            <a:ext cx="4373760" cy="348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738550" y="2020316"/>
            <a:ext cx="2671156" cy="830997"/>
          </a:xfrm>
          <a:prstGeom prst="rect">
            <a:avLst/>
          </a:prstGeom>
        </p:spPr>
        <p:txBody>
          <a:bodyPr wrap="square">
            <a:spAutoFit/>
          </a:bodyPr>
          <a:lstStyle/>
          <a:p>
            <a:pPr marL="171450" indent="-171450">
              <a:buFont typeface="Arial" panose="020B0604020202020204" pitchFamily="34" charset="0"/>
              <a:buChar char="•"/>
            </a:pPr>
            <a:r>
              <a:rPr lang="en-CA" sz="1200" dirty="0"/>
              <a:t>Home visits – our Charism</a:t>
            </a:r>
            <a:endParaRPr lang="en-US" sz="1200" dirty="0"/>
          </a:p>
          <a:p>
            <a:pPr marL="171450" indent="-171450">
              <a:buFont typeface="Arial" panose="020B0604020202020204" pitchFamily="34" charset="0"/>
              <a:buChar char="•"/>
            </a:pPr>
            <a:r>
              <a:rPr lang="en-CA" sz="1200" dirty="0"/>
              <a:t>Monthly food box </a:t>
            </a:r>
            <a:endParaRPr lang="en-US" sz="1200" dirty="0"/>
          </a:p>
          <a:p>
            <a:pPr marL="171450" indent="-171450">
              <a:buFont typeface="Arial" panose="020B0604020202020204" pitchFamily="34" charset="0"/>
              <a:buChar char="•"/>
            </a:pPr>
            <a:r>
              <a:rPr lang="en-CA" sz="1200" dirty="0"/>
              <a:t>Monthly meetings  </a:t>
            </a:r>
            <a:endParaRPr lang="en-US" sz="1200" dirty="0"/>
          </a:p>
          <a:p>
            <a:pPr marL="171450" indent="-171450">
              <a:buFont typeface="Arial" panose="020B0604020202020204" pitchFamily="34" charset="0"/>
              <a:buChar char="•"/>
            </a:pPr>
            <a:r>
              <a:rPr lang="en-CA" sz="1200" dirty="0"/>
              <a:t>Wellness calls </a:t>
            </a:r>
            <a:endParaRPr lang="en-US" sz="1200" dirty="0"/>
          </a:p>
        </p:txBody>
      </p:sp>
      <p:sp>
        <p:nvSpPr>
          <p:cNvPr id="4" name="Rectangle 3"/>
          <p:cNvSpPr/>
          <p:nvPr/>
        </p:nvSpPr>
        <p:spPr>
          <a:xfrm>
            <a:off x="5724697" y="4313268"/>
            <a:ext cx="6096000" cy="1785104"/>
          </a:xfrm>
          <a:prstGeom prst="rect">
            <a:avLst/>
          </a:prstGeom>
        </p:spPr>
        <p:txBody>
          <a:bodyPr>
            <a:spAutoFit/>
          </a:bodyPr>
          <a:lstStyle/>
          <a:p>
            <a:r>
              <a:rPr lang="en-CA" sz="1000" dirty="0"/>
              <a:t>Assign each new member with a seasoned mentor.  Mentor Responsibilities and Expectations</a:t>
            </a:r>
            <a:endParaRPr lang="en-US" sz="1000" dirty="0"/>
          </a:p>
          <a:p>
            <a:pPr marL="171450" indent="-171450">
              <a:buFont typeface="Arial" panose="020B0604020202020204" pitchFamily="34" charset="0"/>
              <a:buChar char="•"/>
            </a:pPr>
            <a:r>
              <a:rPr lang="en-CA" sz="1000" dirty="0"/>
              <a:t>Know and live the Mission and Values of the Society. </a:t>
            </a:r>
            <a:endParaRPr lang="en-US" sz="1000" dirty="0"/>
          </a:p>
          <a:p>
            <a:pPr marL="171450" indent="-171450">
              <a:buFont typeface="Arial" panose="020B0604020202020204" pitchFamily="34" charset="0"/>
              <a:buChar char="•"/>
            </a:pPr>
            <a:r>
              <a:rPr lang="en-CA" sz="1000" dirty="0"/>
              <a:t>Be aware of our Social Justice projects, (CLB/Dental etc) and the goals of stretching past the food voucher to become informed navigators accompanying the families to access programs, opportunities and services   </a:t>
            </a:r>
            <a:endParaRPr lang="en-US" sz="1000" dirty="0"/>
          </a:p>
          <a:p>
            <a:pPr marL="171450" indent="-171450">
              <a:buFont typeface="Arial" panose="020B0604020202020204" pitchFamily="34" charset="0"/>
              <a:buChar char="•"/>
            </a:pPr>
            <a:r>
              <a:rPr lang="en-CA" sz="1000" dirty="0"/>
              <a:t>The role is to coach and mentor the new member and empower them to be able to walk alongside the family (understanding that we are not experts.)  </a:t>
            </a:r>
            <a:endParaRPr lang="en-US" sz="1000" dirty="0"/>
          </a:p>
          <a:p>
            <a:pPr marL="171450" indent="-171450">
              <a:buFont typeface="Arial" panose="020B0604020202020204" pitchFamily="34" charset="0"/>
              <a:buChar char="•"/>
            </a:pPr>
            <a:r>
              <a:rPr lang="en-CA" sz="1000" dirty="0"/>
              <a:t>Be willing to ask your mentee to take on more responsibility/tasks as needed by sharing requests or appeals for help. </a:t>
            </a:r>
            <a:endParaRPr lang="en-US" sz="1000" dirty="0"/>
          </a:p>
          <a:p>
            <a:pPr marL="171450" indent="-171450">
              <a:buFont typeface="Arial" panose="020B0604020202020204" pitchFamily="34" charset="0"/>
              <a:buChar char="•"/>
            </a:pPr>
            <a:r>
              <a:rPr lang="en-CA" sz="1000" dirty="0"/>
              <a:t> Communicate via email or text on a regular basis, perhaps monthly, depending on the needs of the mentee and the schedules of both of you.    Contact them after the monthly meeting and food box so they can talk about their experiences and can ask questions.  </a:t>
            </a:r>
            <a:r>
              <a:rPr lang="en-CA" sz="1000" b="1" dirty="0"/>
              <a:t> </a:t>
            </a:r>
            <a:endParaRPr lang="en-US" sz="1000" dirty="0"/>
          </a:p>
        </p:txBody>
      </p:sp>
      <p:sp>
        <p:nvSpPr>
          <p:cNvPr id="13" name="Rectangle 12"/>
          <p:cNvSpPr/>
          <p:nvPr/>
        </p:nvSpPr>
        <p:spPr>
          <a:xfrm>
            <a:off x="7730833" y="2020316"/>
            <a:ext cx="2671156" cy="646331"/>
          </a:xfrm>
          <a:prstGeom prst="rect">
            <a:avLst/>
          </a:prstGeom>
        </p:spPr>
        <p:txBody>
          <a:bodyPr wrap="square">
            <a:spAutoFit/>
          </a:bodyPr>
          <a:lstStyle/>
          <a:p>
            <a:pPr marL="171450" indent="-171450">
              <a:buFont typeface="Arial" panose="020B0604020202020204" pitchFamily="34" charset="0"/>
              <a:buChar char="•"/>
            </a:pPr>
            <a:r>
              <a:rPr lang="en-CA" sz="1200" dirty="0"/>
              <a:t>Fareshare pick up </a:t>
            </a:r>
            <a:endParaRPr lang="en-US" sz="1200" dirty="0"/>
          </a:p>
          <a:p>
            <a:pPr marL="171450" indent="-171450">
              <a:buFont typeface="Arial" panose="020B0604020202020204" pitchFamily="34" charset="0"/>
              <a:buChar char="•"/>
            </a:pPr>
            <a:r>
              <a:rPr lang="en-CA" sz="1200" dirty="0"/>
              <a:t>Summer Barbeques </a:t>
            </a:r>
            <a:endParaRPr lang="en-US" sz="1200" dirty="0"/>
          </a:p>
          <a:p>
            <a:pPr marL="171450" indent="-171450">
              <a:buFont typeface="Arial" panose="020B0604020202020204" pitchFamily="34" charset="0"/>
              <a:buChar char="•"/>
            </a:pPr>
            <a:r>
              <a:rPr lang="en-CA" sz="1200" dirty="0"/>
              <a:t>Monthly collection </a:t>
            </a:r>
            <a:endParaRPr lang="en-US" sz="1200" dirty="0"/>
          </a:p>
        </p:txBody>
      </p:sp>
      <p:sp>
        <p:nvSpPr>
          <p:cNvPr id="7" name="Curved Down Arrow 6"/>
          <p:cNvSpPr/>
          <p:nvPr/>
        </p:nvSpPr>
        <p:spPr>
          <a:xfrm rot="1380580">
            <a:off x="5044814" y="3742210"/>
            <a:ext cx="860999" cy="419467"/>
          </a:xfrm>
          <a:prstGeom prst="curved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Curved Down Arrow 14"/>
          <p:cNvSpPr/>
          <p:nvPr/>
        </p:nvSpPr>
        <p:spPr>
          <a:xfrm rot="20219420" flipV="1">
            <a:off x="5044815" y="2826246"/>
            <a:ext cx="860999" cy="419467"/>
          </a:xfrm>
          <a:prstGeom prst="curved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205620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015A04A-2B08-48D0-BF2C-8C629B6B1343}"/>
              </a:ext>
            </a:extLst>
          </p:cNvPr>
          <p:cNvSpPr/>
          <p:nvPr/>
        </p:nvSpPr>
        <p:spPr>
          <a:xfrm>
            <a:off x="0" y="2358191"/>
            <a:ext cx="12192000" cy="280335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Arial Black" panose="020B0A04020102020204" pitchFamily="34" charset="0"/>
              </a:rPr>
              <a:t>APPENDIX</a:t>
            </a:r>
            <a:endParaRPr kumimoji="0" lang="en-CA"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040190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32997</TotalTime>
  <Words>1403</Words>
  <Application>Microsoft Office PowerPoint</Application>
  <PresentationFormat>Widescreen</PresentationFormat>
  <Paragraphs>123</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Black</vt:lpstr>
      <vt:lpstr>Calibri</vt:lpstr>
      <vt:lpstr>Calibri Light</vt:lpstr>
      <vt:lpstr>Montserrat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Lina</dc:creator>
  <cp:lastModifiedBy>John McKay</cp:lastModifiedBy>
  <cp:revision>127</cp:revision>
  <cp:lastPrinted>2021-07-29T17:45:52Z</cp:lastPrinted>
  <dcterms:created xsi:type="dcterms:W3CDTF">2021-06-11T03:00:35Z</dcterms:created>
  <dcterms:modified xsi:type="dcterms:W3CDTF">2026-05-09T12:41:53Z</dcterms:modified>
</cp:coreProperties>
</file>